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94" r:id="rId2"/>
    <p:sldId id="304" r:id="rId3"/>
    <p:sldId id="317" r:id="rId4"/>
    <p:sldId id="318" r:id="rId5"/>
    <p:sldId id="292" r:id="rId6"/>
    <p:sldId id="290" r:id="rId7"/>
    <p:sldId id="310" r:id="rId8"/>
    <p:sldId id="309" r:id="rId9"/>
    <p:sldId id="305" r:id="rId10"/>
    <p:sldId id="306" r:id="rId11"/>
    <p:sldId id="307" r:id="rId12"/>
    <p:sldId id="315" r:id="rId13"/>
    <p:sldId id="285" r:id="rId14"/>
    <p:sldId id="288" r:id="rId15"/>
    <p:sldId id="313" r:id="rId16"/>
    <p:sldId id="312" r:id="rId17"/>
    <p:sldId id="316" r:id="rId18"/>
    <p:sldId id="289" r:id="rId19"/>
    <p:sldId id="299" r:id="rId20"/>
    <p:sldId id="298" r:id="rId21"/>
    <p:sldId id="30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6B3"/>
    <a:srgbClr val="FFFFFF"/>
    <a:srgbClr val="000000"/>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3817" autoAdjust="0"/>
  </p:normalViewPr>
  <p:slideViewPr>
    <p:cSldViewPr>
      <p:cViewPr varScale="1">
        <p:scale>
          <a:sx n="63" d="100"/>
          <a:sy n="63" d="100"/>
        </p:scale>
        <p:origin x="1472" y="4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373B0-ACE3-4615-B3CB-AEA38AFB099F}" type="datetimeFigureOut">
              <a:rPr lang="en-US" smtClean="0"/>
              <a:pPr/>
              <a:t>2019-06-10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69D50-00B7-496C-B113-0E31D9F57CBA}" type="slidenum">
              <a:rPr lang="en-US" smtClean="0"/>
              <a:pPr/>
              <a:t>‹#›</a:t>
            </a:fld>
            <a:endParaRPr lang="en-US"/>
          </a:p>
        </p:txBody>
      </p:sp>
    </p:spTree>
    <p:extLst>
      <p:ext uri="{BB962C8B-B14F-4D97-AF65-F5344CB8AC3E}">
        <p14:creationId xmlns:p14="http://schemas.microsoft.com/office/powerpoint/2010/main" val="348432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69D50-00B7-496C-B113-0E31D9F57CBA}" type="slidenum">
              <a:rPr lang="en-US" smtClean="0"/>
              <a:pPr/>
              <a:t>13</a:t>
            </a:fld>
            <a:endParaRPr lang="en-US"/>
          </a:p>
        </p:txBody>
      </p:sp>
    </p:spTree>
    <p:extLst>
      <p:ext uri="{BB962C8B-B14F-4D97-AF65-F5344CB8AC3E}">
        <p14:creationId xmlns:p14="http://schemas.microsoft.com/office/powerpoint/2010/main" val="70988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a:t>
            </a:r>
          </a:p>
        </p:txBody>
      </p:sp>
      <p:sp>
        <p:nvSpPr>
          <p:cNvPr id="4" name="Slide Number Placeholder 3"/>
          <p:cNvSpPr>
            <a:spLocks noGrp="1"/>
          </p:cNvSpPr>
          <p:nvPr>
            <p:ph type="sldNum" sz="quarter" idx="5"/>
          </p:nvPr>
        </p:nvSpPr>
        <p:spPr/>
        <p:txBody>
          <a:bodyPr/>
          <a:lstStyle/>
          <a:p>
            <a:fld id="{87169D50-00B7-496C-B113-0E31D9F57CBA}" type="slidenum">
              <a:rPr lang="en-US" smtClean="0"/>
              <a:pPr/>
              <a:t>17</a:t>
            </a:fld>
            <a:endParaRPr lang="en-US"/>
          </a:p>
        </p:txBody>
      </p:sp>
    </p:spTree>
    <p:extLst>
      <p:ext uri="{BB962C8B-B14F-4D97-AF65-F5344CB8AC3E}">
        <p14:creationId xmlns:p14="http://schemas.microsoft.com/office/powerpoint/2010/main" val="3388992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ED6B3"/>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a:alphaModFix amt="70000"/>
            <a:extLst>
              <a:ext uri="{28A0092B-C50C-407E-A947-70E740481C1C}">
                <a14:useLocalDpi xmlns:a14="http://schemas.microsoft.com/office/drawing/2010/main" val="0"/>
              </a:ext>
            </a:extLst>
          </a:blip>
          <a:stretch>
            <a:fillRect/>
          </a:stretch>
        </p:blipFill>
        <p:spPr bwMode="auto">
          <a:xfrm>
            <a:off x="1676400" y="785652"/>
            <a:ext cx="5638800" cy="56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overOverlay.png"/>
          <p:cNvPicPr>
            <a:picLocks noChangeAspect="1"/>
          </p:cNvPicPr>
          <p:nvPr/>
        </p:nvPicPr>
        <p:blipFill>
          <a:blip r:embed="rId3"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1933629-76B3-4538-B894-BB6D4A513C87}" type="datetimeFigureOut">
              <a:rPr lang="en-US" smtClean="0"/>
              <a:pPr/>
              <a:t>2019-06-10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0F01B42-6EC3-4002-B35A-708CC6C6E82E}" type="slidenum">
              <a:rPr lang="en-US" smtClean="0"/>
              <a:pPr/>
              <a:t>‹#›</a:t>
            </a:fld>
            <a:endParaRPr lang="en-US"/>
          </a:p>
        </p:txBody>
      </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dirty="0"/>
              <a:t>Click to edit Master title style</a:t>
            </a:r>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933629-76B3-4538-B894-BB6D4A513C87}" type="datetimeFigureOut">
              <a:rPr lang="en-US" smtClean="0"/>
              <a:pPr/>
              <a:t>2019-06-10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01B42-6EC3-4002-B35A-708CC6C6E8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sclaimer Slide">
    <p:bg>
      <p:bgPr>
        <a:solidFill>
          <a:srgbClr val="EED6B3">
            <a:alpha val="70000"/>
          </a:srgbClr>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a:alphaModFix amt="35000"/>
            <a:extLst>
              <a:ext uri="{28A0092B-C50C-407E-A947-70E740481C1C}">
                <a14:useLocalDpi xmlns:a14="http://schemas.microsoft.com/office/drawing/2010/main" val="0"/>
              </a:ext>
            </a:extLst>
          </a:blip>
          <a:stretch>
            <a:fillRect/>
          </a:stretch>
        </p:blipFill>
        <p:spPr bwMode="auto">
          <a:xfrm>
            <a:off x="1676400" y="785652"/>
            <a:ext cx="5638800" cy="56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overOverlay.png"/>
          <p:cNvPicPr>
            <a:picLocks noChangeAspect="1"/>
          </p:cNvPicPr>
          <p:nvPr/>
        </p:nvPicPr>
        <p:blipFill>
          <a:blip r:embed="rId3" cstate="print">
            <a:alphaModFix amt="50000"/>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1933629-76B3-4538-B894-BB6D4A513C87}" type="datetimeFigureOut">
              <a:rPr lang="en-US" smtClean="0"/>
              <a:pPr/>
              <a:t>2019-06-10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0F01B42-6EC3-4002-B35A-708CC6C6E82E}" type="slidenum">
              <a:rPr lang="en-US" smtClean="0"/>
              <a:pPr/>
              <a:t>‹#›</a:t>
            </a:fld>
            <a:endParaRPr lang="en-US"/>
          </a:p>
        </p:txBody>
      </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dirty="0"/>
              <a:t>Click to edit Master title style</a:t>
            </a:r>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5556826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1600201"/>
            <a:ext cx="7745505"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33629-76B3-4538-B894-BB6D4A513C87}" type="datetimeFigureOut">
              <a:rPr lang="en-US" smtClean="0"/>
              <a:pPr/>
              <a:t>2019-06-10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01B42-6EC3-4002-B35A-708CC6C6E82E}" type="slidenum">
              <a:rPr lang="en-US" smtClean="0"/>
              <a:pPr/>
              <a:t>‹#›</a:t>
            </a:fld>
            <a:endParaRPr lang="en-US"/>
          </a:p>
        </p:txBody>
      </p:sp>
      <p:sp>
        <p:nvSpPr>
          <p:cNvPr id="11" name="Title 10"/>
          <p:cNvSpPr>
            <a:spLocks noGrp="1"/>
          </p:cNvSpPr>
          <p:nvPr>
            <p:ph type="title"/>
          </p:nvPr>
        </p:nvSpPr>
        <p:spPr>
          <a:xfrm>
            <a:off x="1524000" y="152400"/>
            <a:ext cx="6920753" cy="1054250"/>
          </a:xfrm>
        </p:spPr>
        <p:txBody>
          <a:bodyPr/>
          <a:lstStyle>
            <a:lvl1pPr>
              <a:defRPr sz="4400"/>
            </a:lvl1pPr>
          </a:lstStyle>
          <a:p>
            <a:r>
              <a:rPr lang="en-US" dirty="0"/>
              <a:t>Click to edit Master title style</a:t>
            </a:r>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28600" y="264286"/>
            <a:ext cx="995782"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alphaModFix amt="70000"/>
            <a:extLst>
              <a:ext uri="{28A0092B-C50C-407E-A947-70E740481C1C}">
                <a14:useLocalDpi xmlns:a14="http://schemas.microsoft.com/office/drawing/2010/main" val="0"/>
              </a:ext>
            </a:extLst>
          </a:blip>
          <a:stretch>
            <a:fillRect/>
          </a:stretch>
        </p:blipFill>
        <p:spPr bwMode="auto">
          <a:xfrm>
            <a:off x="1676400" y="785652"/>
            <a:ext cx="5638800" cy="56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933629-76B3-4538-B894-BB6D4A513C87}" type="datetimeFigureOut">
              <a:rPr lang="en-US" smtClean="0"/>
              <a:pPr/>
              <a:t>2019-06-10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01B42-6EC3-4002-B35A-708CC6C6E82E}" type="slidenum">
              <a:rPr lang="en-US" smtClean="0"/>
              <a:pPr/>
              <a:t>‹#›</a:t>
            </a:fld>
            <a:endParaRPr lang="en-US"/>
          </a:p>
        </p:txBody>
      </p:sp>
      <p:pic>
        <p:nvPicPr>
          <p:cNvPr id="12" name="Picture 11" descr="CoverOverlay.png"/>
          <p:cNvPicPr>
            <a:picLocks noChangeAspect="1"/>
          </p:cNvPicPr>
          <p:nvPr/>
        </p:nvPicPr>
        <p:blipFill>
          <a:blip r:embed="rId3" cstate="print">
            <a:lum/>
          </a:blip>
          <a:stretch>
            <a:fillRect/>
          </a:stretch>
        </p:blipFill>
        <p:spPr>
          <a:xfrm>
            <a:off x="0" y="0"/>
            <a:ext cx="9144000" cy="6858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933629-76B3-4538-B894-BB6D4A513C87}" type="datetimeFigureOut">
              <a:rPr lang="en-US" smtClean="0"/>
              <a:pPr/>
              <a:t>2019-06-10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01B42-6EC3-4002-B35A-708CC6C6E82E}" type="slidenum">
              <a:rPr lang="en-US" smtClean="0"/>
              <a:pPr/>
              <a:t>‹#›</a:t>
            </a:fld>
            <a:endParaRPr lang="en-US"/>
          </a:p>
        </p:txBody>
      </p:sp>
      <p:sp>
        <p:nvSpPr>
          <p:cNvPr id="12" name="Title 11"/>
          <p:cNvSpPr>
            <a:spLocks noGrp="1"/>
          </p:cNvSpPr>
          <p:nvPr>
            <p:ph type="title"/>
          </p:nvPr>
        </p:nvSpPr>
        <p:spPr>
          <a:xfrm>
            <a:off x="1600200" y="304800"/>
            <a:ext cx="6844553" cy="1054250"/>
          </a:xfrm>
        </p:spPr>
        <p:txBody>
          <a:bodyPr/>
          <a:lstStyle>
            <a:lvl1pPr>
              <a:defRPr sz="4400">
                <a:solidFill>
                  <a:schemeClr val="tx2"/>
                </a:solidFill>
              </a:defRPr>
            </a:lvl1pPr>
          </a:lstStyle>
          <a:p>
            <a:r>
              <a:rPr lang="en-US" dirty="0"/>
              <a:t>Click to edit Master title style</a:t>
            </a:r>
          </a:p>
        </p:txBody>
      </p:sp>
      <p:sp>
        <p:nvSpPr>
          <p:cNvPr id="8" name="Content Placeholder 7"/>
          <p:cNvSpPr>
            <a:spLocks noGrp="1"/>
          </p:cNvSpPr>
          <p:nvPr>
            <p:ph sz="quarter" idx="13"/>
          </p:nvPr>
        </p:nvSpPr>
        <p:spPr>
          <a:xfrm>
            <a:off x="685800" y="2240280"/>
            <a:ext cx="3803904" cy="38770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28600" y="264286"/>
            <a:ext cx="995782"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6920753" cy="1054250"/>
          </a:xfrm>
        </p:spPr>
        <p:txBody>
          <a:bodyPr/>
          <a:lstStyle>
            <a:lvl1pPr>
              <a:defRPr sz="4400"/>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933629-76B3-4538-B894-BB6D4A513C87}" type="datetimeFigureOut">
              <a:rPr lang="en-US" smtClean="0"/>
              <a:pPr/>
              <a:t>2019-06-10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01B42-6EC3-4002-B35A-708CC6C6E82E}" type="slidenum">
              <a:rPr lang="en-US" smtClean="0"/>
              <a:pPr/>
              <a:t>‹#›</a:t>
            </a:fld>
            <a:endParaRPr lang="en-US"/>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28600" y="264286"/>
            <a:ext cx="995782"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933629-76B3-4538-B894-BB6D4A513C87}" type="datetimeFigureOut">
              <a:rPr lang="en-US" smtClean="0"/>
              <a:pPr/>
              <a:t>2019-06-10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01B42-6EC3-4002-B35A-708CC6C6E82E}"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33629-76B3-4538-B894-BB6D4A513C87}" type="datetimeFigureOut">
              <a:rPr lang="en-US" smtClean="0"/>
              <a:pPr/>
              <a:t>2019-06-10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01B42-6EC3-4002-B35A-708CC6C6E8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933629-76B3-4538-B894-BB6D4A513C87}" type="datetimeFigureOut">
              <a:rPr lang="en-US" smtClean="0"/>
              <a:pPr/>
              <a:t>2019-06-10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01B42-6EC3-4002-B35A-708CC6C6E8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1933629-76B3-4538-B894-BB6D4A513C87}" type="datetimeFigureOut">
              <a:rPr lang="en-US" smtClean="0"/>
              <a:pPr/>
              <a:t>2019-06-10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0F01B42-6EC3-4002-B35A-708CC6C6E8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8"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xStyles>
    <p:titleStyle>
      <a:lvl1pPr algn="ctr" defTabSz="914400" rtl="0" eaLnBrk="1" latinLnBrk="0" hangingPunct="1">
        <a:spcBef>
          <a:spcPct val="0"/>
        </a:spcBef>
        <a:buNone/>
        <a:defRPr sz="4800" kern="1200">
          <a:solidFill>
            <a:schemeClr val="tx2"/>
          </a:solidFill>
          <a:latin typeface="Times New Roman" panose="02020603050405020304" pitchFamily="18" charset="0"/>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Arial" panose="020B0604020202020204" pitchFamily="34" charset="0"/>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83341" y="-990600"/>
            <a:ext cx="6777318" cy="838200"/>
          </a:xfrm>
        </p:spPr>
        <p:txBody>
          <a:bodyPr/>
          <a:lstStyle/>
          <a:p>
            <a:r>
              <a:rPr lang="en-US" dirty="0"/>
              <a:t>Title Slide</a:t>
            </a:r>
          </a:p>
        </p:txBody>
      </p:sp>
      <p:sp>
        <p:nvSpPr>
          <p:cNvPr id="4" name="TextBox 3">
            <a:extLst>
              <a:ext uri="{FF2B5EF4-FFF2-40B4-BE49-F238E27FC236}">
                <a16:creationId xmlns:a16="http://schemas.microsoft.com/office/drawing/2014/main" id="{18BBD70C-B35A-4FC9-B77A-E27BF440E67D}"/>
              </a:ext>
            </a:extLst>
          </p:cNvPr>
          <p:cNvSpPr txBox="1"/>
          <p:nvPr/>
        </p:nvSpPr>
        <p:spPr>
          <a:xfrm>
            <a:off x="2057400" y="3081010"/>
            <a:ext cx="5029200" cy="584775"/>
          </a:xfrm>
          <a:prstGeom prst="rect">
            <a:avLst/>
          </a:prstGeom>
          <a:noFill/>
        </p:spPr>
        <p:txBody>
          <a:bodyPr wrap="square" rtlCol="0">
            <a:spAutoFit/>
          </a:bodyPr>
          <a:lstStyle/>
          <a:p>
            <a:pPr algn="ctr"/>
            <a:r>
              <a:rPr lang="en-US" sz="3200" dirty="0"/>
              <a:t>Presenter: Dwight Harp</a:t>
            </a:r>
          </a:p>
        </p:txBody>
      </p:sp>
      <p:sp>
        <p:nvSpPr>
          <p:cNvPr id="5" name="TextBox 4">
            <a:extLst>
              <a:ext uri="{FF2B5EF4-FFF2-40B4-BE49-F238E27FC236}">
                <a16:creationId xmlns:a16="http://schemas.microsoft.com/office/drawing/2014/main" id="{2A81AA00-9846-4951-93D9-B4385CD7E41E}"/>
              </a:ext>
            </a:extLst>
          </p:cNvPr>
          <p:cNvSpPr txBox="1"/>
          <p:nvPr/>
        </p:nvSpPr>
        <p:spPr>
          <a:xfrm>
            <a:off x="1981200" y="4320084"/>
            <a:ext cx="5181600" cy="646331"/>
          </a:xfrm>
          <a:prstGeom prst="rect">
            <a:avLst/>
          </a:prstGeom>
          <a:noFill/>
        </p:spPr>
        <p:txBody>
          <a:bodyPr wrap="square" rtlCol="0">
            <a:spAutoFit/>
          </a:bodyPr>
          <a:lstStyle/>
          <a:p>
            <a:pPr algn="ctr"/>
            <a:r>
              <a:rPr lang="en-US" sz="3600" dirty="0"/>
              <a:t>www.foxhole.org</a:t>
            </a:r>
          </a:p>
        </p:txBody>
      </p:sp>
      <p:pic>
        <p:nvPicPr>
          <p:cNvPr id="7" name="Picture 6">
            <a:extLst>
              <a:ext uri="{FF2B5EF4-FFF2-40B4-BE49-F238E27FC236}">
                <a16:creationId xmlns:a16="http://schemas.microsoft.com/office/drawing/2014/main" id="{341D3301-F468-4013-AFFC-5F8C9A3532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3459" y="5354320"/>
            <a:ext cx="914400" cy="914400"/>
          </a:xfrm>
          <a:prstGeom prst="rect">
            <a:avLst/>
          </a:prstGeom>
        </p:spPr>
      </p:pic>
      <p:pic>
        <p:nvPicPr>
          <p:cNvPr id="13" name="Picture 12">
            <a:extLst>
              <a:ext uri="{FF2B5EF4-FFF2-40B4-BE49-F238E27FC236}">
                <a16:creationId xmlns:a16="http://schemas.microsoft.com/office/drawing/2014/main" id="{FC92349D-5462-4ED0-B5E8-906C57D89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354320"/>
            <a:ext cx="914400" cy="914400"/>
          </a:xfrm>
          <a:prstGeom prst="rect">
            <a:avLst/>
          </a:prstGeom>
        </p:spPr>
      </p:pic>
      <p:sp>
        <p:nvSpPr>
          <p:cNvPr id="14" name="TextBox 13">
            <a:extLst>
              <a:ext uri="{FF2B5EF4-FFF2-40B4-BE49-F238E27FC236}">
                <a16:creationId xmlns:a16="http://schemas.microsoft.com/office/drawing/2014/main" id="{C07620F8-85D8-4AB3-ABC1-0C893CBE10DD}"/>
              </a:ext>
            </a:extLst>
          </p:cNvPr>
          <p:cNvSpPr txBox="1"/>
          <p:nvPr/>
        </p:nvSpPr>
        <p:spPr>
          <a:xfrm>
            <a:off x="1295400" y="775666"/>
            <a:ext cx="6553200" cy="1569660"/>
          </a:xfrm>
          <a:prstGeom prst="rect">
            <a:avLst/>
          </a:prstGeom>
          <a:noFill/>
        </p:spPr>
        <p:txBody>
          <a:bodyPr wrap="square" rtlCol="0">
            <a:spAutoFit/>
          </a:bodyPr>
          <a:lstStyle/>
          <a:p>
            <a:pPr algn="ctr"/>
            <a:r>
              <a:rPr lang="en-US" sz="4800" dirty="0">
                <a:effectLst>
                  <a:outerShdw blurRad="38100" dist="38100" dir="2700000" algn="tl">
                    <a:srgbClr val="000000">
                      <a:alpha val="43137"/>
                    </a:srgbClr>
                  </a:outerShdw>
                </a:effectLst>
              </a:rPr>
              <a:t>Foxhole Homes:</a:t>
            </a:r>
          </a:p>
          <a:p>
            <a:pPr algn="ctr"/>
            <a:r>
              <a:rPr lang="en-US" sz="4800" dirty="0">
                <a:effectLst>
                  <a:outerShdw blurRad="38100" dist="38100" dir="2700000" algn="tl">
                    <a:srgbClr val="000000">
                      <a:alpha val="43137"/>
                    </a:srgbClr>
                  </a:outerShdw>
                </a:effectLst>
              </a:rPr>
              <a:t>2019 Update</a:t>
            </a:r>
          </a:p>
        </p:txBody>
      </p:sp>
      <p:sp>
        <p:nvSpPr>
          <p:cNvPr id="15" name="TextBox 14">
            <a:extLst>
              <a:ext uri="{FF2B5EF4-FFF2-40B4-BE49-F238E27FC236}">
                <a16:creationId xmlns:a16="http://schemas.microsoft.com/office/drawing/2014/main" id="{C08BB90A-EC2E-4D20-81BC-4A02BD8AFD79}"/>
              </a:ext>
            </a:extLst>
          </p:cNvPr>
          <p:cNvSpPr txBox="1"/>
          <p:nvPr/>
        </p:nvSpPr>
        <p:spPr>
          <a:xfrm>
            <a:off x="452120" y="6130220"/>
            <a:ext cx="2286001" cy="276999"/>
          </a:xfrm>
          <a:prstGeom prst="rect">
            <a:avLst/>
          </a:prstGeom>
          <a:noFill/>
        </p:spPr>
        <p:txBody>
          <a:bodyPr wrap="square" rtlCol="0">
            <a:spAutoFit/>
          </a:bodyPr>
          <a:lstStyle/>
          <a:p>
            <a:r>
              <a:rPr lang="en-US" sz="1200" dirty="0"/>
              <a:t>March 20, 2019</a:t>
            </a:r>
          </a:p>
        </p:txBody>
      </p:sp>
    </p:spTree>
    <p:extLst>
      <p:ext uri="{BB962C8B-B14F-4D97-AF65-F5344CB8AC3E}">
        <p14:creationId xmlns:p14="http://schemas.microsoft.com/office/powerpoint/2010/main" val="116009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B503F9D-E155-4D7F-B704-EF2A22537D91}"/>
              </a:ext>
            </a:extLst>
          </p:cNvPr>
          <p:cNvSpPr>
            <a:spLocks noGrp="1"/>
          </p:cNvSpPr>
          <p:nvPr>
            <p:ph idx="1"/>
          </p:nvPr>
        </p:nvSpPr>
        <p:spPr/>
        <p:txBody>
          <a:bodyPr/>
          <a:lstStyle/>
          <a:p>
            <a:r>
              <a:rPr lang="en-US" dirty="0"/>
              <a:t>#1: A homeless veteran in a sustainable home.</a:t>
            </a:r>
          </a:p>
          <a:p>
            <a:r>
              <a:rPr lang="en-US" dirty="0"/>
              <a:t>Amenities and infrastructure; cooking and sanitation</a:t>
            </a:r>
          </a:p>
          <a:p>
            <a:r>
              <a:rPr lang="en-US" dirty="0"/>
              <a:t>Shealy Shop construction in Q2 2019</a:t>
            </a:r>
          </a:p>
        </p:txBody>
      </p:sp>
      <p:sp>
        <p:nvSpPr>
          <p:cNvPr id="4" name="Title 3">
            <a:extLst>
              <a:ext uri="{FF2B5EF4-FFF2-40B4-BE49-F238E27FC236}">
                <a16:creationId xmlns:a16="http://schemas.microsoft.com/office/drawing/2014/main" id="{399B5BCA-9BA8-48DA-9A32-2B2BAA4C7A6A}"/>
              </a:ext>
            </a:extLst>
          </p:cNvPr>
          <p:cNvSpPr>
            <a:spLocks noGrp="1"/>
          </p:cNvSpPr>
          <p:nvPr>
            <p:ph type="title"/>
          </p:nvPr>
        </p:nvSpPr>
        <p:spPr/>
        <p:txBody>
          <a:bodyPr/>
          <a:lstStyle/>
          <a:p>
            <a:r>
              <a:rPr lang="en-US" dirty="0"/>
              <a:t>2019 Objectives</a:t>
            </a:r>
          </a:p>
        </p:txBody>
      </p:sp>
      <p:pic>
        <p:nvPicPr>
          <p:cNvPr id="7" name="Picture 6">
            <a:extLst>
              <a:ext uri="{FF2B5EF4-FFF2-40B4-BE49-F238E27FC236}">
                <a16:creationId xmlns:a16="http://schemas.microsoft.com/office/drawing/2014/main" id="{8C7F39DB-40D9-4514-A818-3BBD8111A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290" y="3776514"/>
            <a:ext cx="5353418" cy="2743200"/>
          </a:xfrm>
          <a:prstGeom prst="rect">
            <a:avLst/>
          </a:prstGeom>
        </p:spPr>
      </p:pic>
    </p:spTree>
    <p:extLst>
      <p:ext uri="{BB962C8B-B14F-4D97-AF65-F5344CB8AC3E}">
        <p14:creationId xmlns:p14="http://schemas.microsoft.com/office/powerpoint/2010/main" val="138405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B503F9D-E155-4D7F-B704-EF2A22537D91}"/>
              </a:ext>
            </a:extLst>
          </p:cNvPr>
          <p:cNvSpPr>
            <a:spLocks noGrp="1"/>
          </p:cNvSpPr>
          <p:nvPr>
            <p:ph idx="1"/>
          </p:nvPr>
        </p:nvSpPr>
        <p:spPr>
          <a:xfrm>
            <a:off x="1398495" y="381000"/>
            <a:ext cx="7745505" cy="4525962"/>
          </a:xfrm>
        </p:spPr>
        <p:txBody>
          <a:bodyPr/>
          <a:lstStyle/>
          <a:p>
            <a:r>
              <a:rPr lang="en-US" dirty="0"/>
              <a:t>Shealy Shop for tool/equipment secure storage</a:t>
            </a:r>
          </a:p>
          <a:p>
            <a:r>
              <a:rPr lang="en-US" dirty="0"/>
              <a:t>Named after Michael Shealy, pioneer in tire bale construction</a:t>
            </a:r>
          </a:p>
          <a:p>
            <a:r>
              <a:rPr lang="en-US" dirty="0"/>
              <a:t>Consumes 5000 tires (vs 350 in DF2), 1000+ bottles</a:t>
            </a:r>
          </a:p>
          <a:p>
            <a:r>
              <a:rPr lang="en-US" dirty="0"/>
              <a:t>Passive HVAC</a:t>
            </a:r>
          </a:p>
        </p:txBody>
      </p:sp>
      <p:pic>
        <p:nvPicPr>
          <p:cNvPr id="3" name="Picture 2">
            <a:extLst>
              <a:ext uri="{FF2B5EF4-FFF2-40B4-BE49-F238E27FC236}">
                <a16:creationId xmlns:a16="http://schemas.microsoft.com/office/drawing/2014/main" id="{A24EF1B6-DF70-43CC-92A7-9D3FD692F4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3078162"/>
            <a:ext cx="4876800" cy="3657600"/>
          </a:xfrm>
          <a:prstGeom prst="rect">
            <a:avLst/>
          </a:prstGeom>
        </p:spPr>
      </p:pic>
    </p:spTree>
    <p:extLst>
      <p:ext uri="{BB962C8B-B14F-4D97-AF65-F5344CB8AC3E}">
        <p14:creationId xmlns:p14="http://schemas.microsoft.com/office/powerpoint/2010/main" val="4197172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B503F9D-E155-4D7F-B704-EF2A22537D91}"/>
              </a:ext>
            </a:extLst>
          </p:cNvPr>
          <p:cNvSpPr>
            <a:spLocks noGrp="1"/>
          </p:cNvSpPr>
          <p:nvPr>
            <p:ph idx="1"/>
          </p:nvPr>
        </p:nvSpPr>
        <p:spPr/>
        <p:txBody>
          <a:bodyPr/>
          <a:lstStyle/>
          <a:p>
            <a:r>
              <a:rPr lang="en-US" dirty="0"/>
              <a:t>Donate! Fundraising for 1</a:t>
            </a:r>
            <a:r>
              <a:rPr lang="en-US" baseline="30000" dirty="0"/>
              <a:t>st</a:t>
            </a:r>
            <a:r>
              <a:rPr lang="en-US" dirty="0"/>
              <a:t> veterans dwelling.</a:t>
            </a:r>
          </a:p>
          <a:p>
            <a:r>
              <a:rPr lang="en-US" dirty="0"/>
              <a:t>Tell your friends about us.</a:t>
            </a:r>
          </a:p>
          <a:p>
            <a:r>
              <a:rPr lang="en-US" dirty="0"/>
              <a:t>Volunteer events.</a:t>
            </a:r>
          </a:p>
          <a:p>
            <a:r>
              <a:rPr lang="en-US" dirty="0"/>
              <a:t>Find out more at Foxhole.org, plus FB and </a:t>
            </a:r>
            <a:r>
              <a:rPr lang="en-US" dirty="0" err="1"/>
              <a:t>Youtube</a:t>
            </a:r>
            <a:r>
              <a:rPr lang="en-US" dirty="0"/>
              <a:t>.</a:t>
            </a:r>
          </a:p>
        </p:txBody>
      </p:sp>
      <p:sp>
        <p:nvSpPr>
          <p:cNvPr id="4" name="Title 3">
            <a:extLst>
              <a:ext uri="{FF2B5EF4-FFF2-40B4-BE49-F238E27FC236}">
                <a16:creationId xmlns:a16="http://schemas.microsoft.com/office/drawing/2014/main" id="{399B5BCA-9BA8-48DA-9A32-2B2BAA4C7A6A}"/>
              </a:ext>
            </a:extLst>
          </p:cNvPr>
          <p:cNvSpPr>
            <a:spLocks noGrp="1"/>
          </p:cNvSpPr>
          <p:nvPr>
            <p:ph type="title"/>
          </p:nvPr>
        </p:nvSpPr>
        <p:spPr/>
        <p:txBody>
          <a:bodyPr/>
          <a:lstStyle/>
          <a:p>
            <a:r>
              <a:rPr lang="en-US" dirty="0"/>
              <a:t>“How can I help?”</a:t>
            </a:r>
          </a:p>
        </p:txBody>
      </p:sp>
      <p:pic>
        <p:nvPicPr>
          <p:cNvPr id="3" name="Picture 2">
            <a:extLst>
              <a:ext uri="{FF2B5EF4-FFF2-40B4-BE49-F238E27FC236}">
                <a16:creationId xmlns:a16="http://schemas.microsoft.com/office/drawing/2014/main" id="{B0E03A20-7B42-4256-BB46-405AA18384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847942"/>
            <a:ext cx="3657600" cy="2743200"/>
          </a:xfrm>
          <a:prstGeom prst="rect">
            <a:avLst/>
          </a:prstGeom>
        </p:spPr>
      </p:pic>
      <p:pic>
        <p:nvPicPr>
          <p:cNvPr id="8" name="Picture 7">
            <a:extLst>
              <a:ext uri="{FF2B5EF4-FFF2-40B4-BE49-F238E27FC236}">
                <a16:creationId xmlns:a16="http://schemas.microsoft.com/office/drawing/2014/main" id="{3FE73D53-F819-4633-B067-C891117AA5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63182"/>
            <a:ext cx="3657600" cy="2743200"/>
          </a:xfrm>
          <a:prstGeom prst="rect">
            <a:avLst/>
          </a:prstGeom>
        </p:spPr>
      </p:pic>
    </p:spTree>
    <p:extLst>
      <p:ext uri="{BB962C8B-B14F-4D97-AF65-F5344CB8AC3E}">
        <p14:creationId xmlns:p14="http://schemas.microsoft.com/office/powerpoint/2010/main" val="78810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76200"/>
            <a:ext cx="7467600" cy="1752600"/>
          </a:xfrm>
        </p:spPr>
        <p:txBody>
          <a:bodyPr>
            <a:normAutofit fontScale="92500" lnSpcReduction="10000"/>
          </a:bodyPr>
          <a:lstStyle/>
          <a:p>
            <a:pPr marL="0" indent="0" algn="ctr">
              <a:spcBef>
                <a:spcPct val="0"/>
              </a:spcBef>
              <a:buNone/>
            </a:pPr>
            <a:endParaRPr lang="en-US" sz="2800" dirty="0">
              <a:solidFill>
                <a:schemeClr val="tx2"/>
              </a:solidFill>
              <a:latin typeface="Times New Roman" panose="02020603050405020304" pitchFamily="18" charset="0"/>
              <a:ea typeface="+mj-ea"/>
              <a:cs typeface="Times New Roman" panose="02020603050405020304" pitchFamily="18" charset="0"/>
            </a:endParaRPr>
          </a:p>
          <a:p>
            <a:pPr marL="0" indent="0" algn="ctr">
              <a:spcBef>
                <a:spcPct val="0"/>
              </a:spcBef>
              <a:buNone/>
            </a:pPr>
            <a:r>
              <a:rPr lang="en-US" sz="4800" dirty="0">
                <a:solidFill>
                  <a:schemeClr val="tx2"/>
                </a:solidFill>
                <a:latin typeface="Times New Roman" panose="02020603050405020304" pitchFamily="18" charset="0"/>
                <a:ea typeface="+mj-ea"/>
                <a:cs typeface="Times New Roman" panose="02020603050405020304" pitchFamily="18" charset="0"/>
              </a:rPr>
              <a:t>Thank You!</a:t>
            </a:r>
          </a:p>
          <a:p>
            <a:pPr marL="0" indent="0" algn="ctr">
              <a:spcBef>
                <a:spcPct val="0"/>
              </a:spcBef>
              <a:buNone/>
            </a:pPr>
            <a:r>
              <a:rPr lang="en-US" sz="4800" dirty="0">
                <a:solidFill>
                  <a:schemeClr val="tx2"/>
                </a:solidFill>
                <a:latin typeface="Times New Roman" panose="02020603050405020304" pitchFamily="18" charset="0"/>
                <a:ea typeface="+mj-ea"/>
                <a:cs typeface="Times New Roman" panose="02020603050405020304" pitchFamily="18" charset="0"/>
              </a:rPr>
              <a:t>(Q&amp;A Session)</a:t>
            </a:r>
          </a:p>
        </p:txBody>
      </p:sp>
      <p:pic>
        <p:nvPicPr>
          <p:cNvPr id="3" name="Picture 2">
            <a:extLst>
              <a:ext uri="{FF2B5EF4-FFF2-40B4-BE49-F238E27FC236}">
                <a16:creationId xmlns:a16="http://schemas.microsoft.com/office/drawing/2014/main" id="{98A4869B-C9C5-4F74-B173-6F7570A77B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057400"/>
            <a:ext cx="6096000" cy="4572000"/>
          </a:xfrm>
          <a:prstGeom prst="rect">
            <a:avLst/>
          </a:prstGeom>
        </p:spPr>
      </p:pic>
    </p:spTree>
    <p:extLst>
      <p:ext uri="{BB962C8B-B14F-4D97-AF65-F5344CB8AC3E}">
        <p14:creationId xmlns:p14="http://schemas.microsoft.com/office/powerpoint/2010/main" val="15141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p:cNvSpPr>
          <p:nvPr/>
        </p:nvSpPr>
        <p:spPr>
          <a:xfrm>
            <a:off x="533400" y="685800"/>
            <a:ext cx="8077200" cy="4267200"/>
          </a:xfrm>
          <a:prstGeom prst="rect">
            <a:avLst/>
          </a:prstGeom>
        </p:spPr>
        <p:txBody>
          <a:bodyPr vert="horz" lIns="91440" tIns="45720" rIns="91440" bIns="45720" rtlCol="0" anchor="b">
            <a:noAutofit/>
          </a:bodyPr>
          <a:lstStyle>
            <a:lvl1pPr algn="ctr">
              <a:spcBef>
                <a:spcPct val="0"/>
              </a:spcBef>
              <a:buNone/>
              <a:defRPr sz="8000">
                <a:ln w="3175">
                  <a:solidFill>
                    <a:schemeClr val="tx1">
                      <a:alpha val="65000"/>
                    </a:schemeClr>
                  </a:solidFill>
                </a:ln>
                <a:effectLst>
                  <a:outerShdw blurRad="25400" dist="12700" dir="14220000" rotWithShape="0">
                    <a:prstClr val="black">
                      <a:alpha val="50000"/>
                    </a:prstClr>
                  </a:outerShdw>
                </a:effectLst>
                <a:latin typeface="Times New Roman" panose="02020603050405020304" pitchFamily="18" charset="0"/>
                <a:ea typeface="+mj-ea"/>
                <a:cs typeface="Times New Roman" panose="02020603050405020304" pitchFamily="18"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endParaRPr lang="en-US" sz="5400" dirty="0"/>
          </a:p>
          <a:p>
            <a:r>
              <a:rPr lang="en-US" sz="4000" dirty="0"/>
              <a:t>Find us at</a:t>
            </a:r>
          </a:p>
          <a:p>
            <a:r>
              <a:rPr lang="en-US" sz="4000" dirty="0"/>
              <a:t> </a:t>
            </a:r>
            <a:r>
              <a:rPr lang="en-US" sz="4800" dirty="0"/>
              <a:t>FOXHOLE.ORG</a:t>
            </a:r>
          </a:p>
          <a:p>
            <a:r>
              <a:rPr lang="en-US" sz="4000" dirty="0"/>
              <a:t>Or search for “Foxhole Homes” on social media</a:t>
            </a:r>
          </a:p>
          <a:p>
            <a:endParaRPr lang="en-US" sz="5400" dirty="0"/>
          </a:p>
        </p:txBody>
      </p:sp>
      <p:pic>
        <p:nvPicPr>
          <p:cNvPr id="2" name="Picture 1">
            <a:extLst>
              <a:ext uri="{FF2B5EF4-FFF2-40B4-BE49-F238E27FC236}">
                <a16:creationId xmlns:a16="http://schemas.microsoft.com/office/drawing/2014/main" id="{CEEC7706-7FEE-43D4-B6C9-8213902F6E12}"/>
              </a:ext>
            </a:extLst>
          </p:cNvPr>
          <p:cNvPicPr>
            <a:picLocks noChangeAspect="1"/>
          </p:cNvPicPr>
          <p:nvPr/>
        </p:nvPicPr>
        <p:blipFill>
          <a:blip r:embed="rId2"/>
          <a:stretch>
            <a:fillRect/>
          </a:stretch>
        </p:blipFill>
        <p:spPr>
          <a:xfrm>
            <a:off x="3232507" y="4495759"/>
            <a:ext cx="914479" cy="914479"/>
          </a:xfrm>
          <a:prstGeom prst="rect">
            <a:avLst/>
          </a:prstGeom>
        </p:spPr>
      </p:pic>
      <p:pic>
        <p:nvPicPr>
          <p:cNvPr id="3" name="Picture 2">
            <a:extLst>
              <a:ext uri="{FF2B5EF4-FFF2-40B4-BE49-F238E27FC236}">
                <a16:creationId xmlns:a16="http://schemas.microsoft.com/office/drawing/2014/main" id="{7A566A01-23AE-4CB5-8B15-8C1BB49A5A42}"/>
              </a:ext>
            </a:extLst>
          </p:cNvPr>
          <p:cNvPicPr>
            <a:picLocks noChangeAspect="1"/>
          </p:cNvPicPr>
          <p:nvPr/>
        </p:nvPicPr>
        <p:blipFill>
          <a:blip r:embed="rId3"/>
          <a:stretch>
            <a:fillRect/>
          </a:stretch>
        </p:blipFill>
        <p:spPr>
          <a:xfrm>
            <a:off x="4997015" y="4495760"/>
            <a:ext cx="914479" cy="914479"/>
          </a:xfrm>
          <a:prstGeom prst="rect">
            <a:avLst/>
          </a:prstGeom>
        </p:spPr>
      </p:pic>
    </p:spTree>
    <p:extLst>
      <p:ext uri="{BB962C8B-B14F-4D97-AF65-F5344CB8AC3E}">
        <p14:creationId xmlns:p14="http://schemas.microsoft.com/office/powerpoint/2010/main" val="32123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B503F9D-E155-4D7F-B704-EF2A22537D91}"/>
              </a:ext>
            </a:extLst>
          </p:cNvPr>
          <p:cNvSpPr>
            <a:spLocks noGrp="1"/>
          </p:cNvSpPr>
          <p:nvPr>
            <p:ph idx="1"/>
          </p:nvPr>
        </p:nvSpPr>
        <p:spPr/>
        <p:txBody>
          <a:bodyPr/>
          <a:lstStyle/>
          <a:p>
            <a:r>
              <a:rPr lang="en-US" dirty="0"/>
              <a:t>Michael Reynolds (Taos, NM): Earthships and Self-Sustainable Design Goals</a:t>
            </a:r>
          </a:p>
          <a:p>
            <a:r>
              <a:rPr lang="en-US" dirty="0"/>
              <a:t>Brad Lancaster (Tucson, AZ): Rainwater Harvesting in Drylands</a:t>
            </a:r>
          </a:p>
          <a:p>
            <a:r>
              <a:rPr lang="en-US" dirty="0"/>
              <a:t>Amory </a:t>
            </a:r>
            <a:r>
              <a:rPr lang="en-US" dirty="0" err="1"/>
              <a:t>Lovins</a:t>
            </a:r>
            <a:r>
              <a:rPr lang="en-US" dirty="0"/>
              <a:t> (Boulder, CO): Integrated Systems and Market-Based Solutions</a:t>
            </a:r>
          </a:p>
          <a:p>
            <a:r>
              <a:rPr lang="en-US" dirty="0"/>
              <a:t>Alejandro </a:t>
            </a:r>
            <a:r>
              <a:rPr lang="en-US" dirty="0" err="1"/>
              <a:t>Aravena</a:t>
            </a:r>
            <a:r>
              <a:rPr lang="en-US" dirty="0"/>
              <a:t>: </a:t>
            </a:r>
            <a:r>
              <a:rPr lang="en-US"/>
              <a:t>Social Housing and </a:t>
            </a:r>
            <a:r>
              <a:rPr lang="en-US" dirty="0"/>
              <a:t>the Homeowner-Builder</a:t>
            </a:r>
          </a:p>
          <a:p>
            <a:r>
              <a:rPr lang="en-US" dirty="0"/>
              <a:t>Ted </a:t>
            </a:r>
            <a:r>
              <a:rPr lang="en-US" dirty="0" err="1"/>
              <a:t>Brinegar</a:t>
            </a:r>
            <a:r>
              <a:rPr lang="en-US" dirty="0"/>
              <a:t> (Alamogordo, NM)</a:t>
            </a:r>
          </a:p>
        </p:txBody>
      </p:sp>
      <p:sp>
        <p:nvSpPr>
          <p:cNvPr id="4" name="Title 3">
            <a:extLst>
              <a:ext uri="{FF2B5EF4-FFF2-40B4-BE49-F238E27FC236}">
                <a16:creationId xmlns:a16="http://schemas.microsoft.com/office/drawing/2014/main" id="{399B5BCA-9BA8-48DA-9A32-2B2BAA4C7A6A}"/>
              </a:ext>
            </a:extLst>
          </p:cNvPr>
          <p:cNvSpPr>
            <a:spLocks noGrp="1"/>
          </p:cNvSpPr>
          <p:nvPr>
            <p:ph type="title"/>
          </p:nvPr>
        </p:nvSpPr>
        <p:spPr/>
        <p:txBody>
          <a:bodyPr/>
          <a:lstStyle/>
          <a:p>
            <a:r>
              <a:rPr lang="en-US" dirty="0"/>
              <a:t>Influences &amp; Ideas</a:t>
            </a:r>
          </a:p>
        </p:txBody>
      </p:sp>
    </p:spTree>
    <p:extLst>
      <p:ext uri="{BB962C8B-B14F-4D97-AF65-F5344CB8AC3E}">
        <p14:creationId xmlns:p14="http://schemas.microsoft.com/office/powerpoint/2010/main" val="325167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B503F9D-E155-4D7F-B704-EF2A22537D91}"/>
              </a:ext>
            </a:extLst>
          </p:cNvPr>
          <p:cNvSpPr>
            <a:spLocks noGrp="1"/>
          </p:cNvSpPr>
          <p:nvPr>
            <p:ph idx="1"/>
          </p:nvPr>
        </p:nvSpPr>
        <p:spPr/>
        <p:txBody>
          <a:bodyPr/>
          <a:lstStyle/>
          <a:p>
            <a:r>
              <a:rPr lang="en-US" dirty="0"/>
              <a:t>6 Self-Sustainable Design Goals: food, water, energy, comfort, wastewater, refuse</a:t>
            </a:r>
          </a:p>
          <a:p>
            <a:r>
              <a:rPr lang="en-US" dirty="0"/>
              <a:t>Comfort + Refuse: the “temperature battery”</a:t>
            </a:r>
          </a:p>
          <a:p>
            <a:r>
              <a:rPr lang="en-US" dirty="0"/>
              <a:t>Water + Wastewater + Food</a:t>
            </a:r>
          </a:p>
        </p:txBody>
      </p:sp>
      <p:sp>
        <p:nvSpPr>
          <p:cNvPr id="4" name="Title 3">
            <a:extLst>
              <a:ext uri="{FF2B5EF4-FFF2-40B4-BE49-F238E27FC236}">
                <a16:creationId xmlns:a16="http://schemas.microsoft.com/office/drawing/2014/main" id="{399B5BCA-9BA8-48DA-9A32-2B2BAA4C7A6A}"/>
              </a:ext>
            </a:extLst>
          </p:cNvPr>
          <p:cNvSpPr>
            <a:spLocks noGrp="1"/>
          </p:cNvSpPr>
          <p:nvPr>
            <p:ph type="title"/>
          </p:nvPr>
        </p:nvSpPr>
        <p:spPr/>
        <p:txBody>
          <a:bodyPr/>
          <a:lstStyle/>
          <a:p>
            <a:r>
              <a:rPr lang="en-US" dirty="0"/>
              <a:t>Synergies</a:t>
            </a:r>
          </a:p>
        </p:txBody>
      </p:sp>
      <p:pic>
        <p:nvPicPr>
          <p:cNvPr id="7" name="Picture 6">
            <a:extLst>
              <a:ext uri="{FF2B5EF4-FFF2-40B4-BE49-F238E27FC236}">
                <a16:creationId xmlns:a16="http://schemas.microsoft.com/office/drawing/2014/main" id="{8C7F39DB-40D9-4514-A818-3BBD8111A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290" y="3776514"/>
            <a:ext cx="5353418" cy="2743200"/>
          </a:xfrm>
          <a:prstGeom prst="rect">
            <a:avLst/>
          </a:prstGeom>
        </p:spPr>
      </p:pic>
    </p:spTree>
    <p:extLst>
      <p:ext uri="{BB962C8B-B14F-4D97-AF65-F5344CB8AC3E}">
        <p14:creationId xmlns:p14="http://schemas.microsoft.com/office/powerpoint/2010/main" val="3101492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F70BB-0EC2-491D-B95C-5D7C10F5AA33}"/>
              </a:ext>
            </a:extLst>
          </p:cNvPr>
          <p:cNvSpPr>
            <a:spLocks noGrp="1"/>
          </p:cNvSpPr>
          <p:nvPr>
            <p:ph type="ctrTitle"/>
          </p:nvPr>
        </p:nvSpPr>
        <p:spPr>
          <a:xfrm>
            <a:off x="1183341" y="615577"/>
            <a:ext cx="6777318" cy="914400"/>
          </a:xfrm>
        </p:spPr>
        <p:txBody>
          <a:bodyPr/>
          <a:lstStyle/>
          <a:p>
            <a:r>
              <a:rPr lang="en-US" sz="2400" dirty="0"/>
              <a:t>(do not use this slide yet)</a:t>
            </a:r>
            <a:br>
              <a:rPr lang="en-US" sz="2400" dirty="0"/>
            </a:br>
            <a:r>
              <a:rPr lang="en-US" sz="2400" dirty="0"/>
              <a:t>Contact Information</a:t>
            </a:r>
          </a:p>
        </p:txBody>
      </p:sp>
      <p:sp>
        <p:nvSpPr>
          <p:cNvPr id="8" name="Subtitle 7">
            <a:extLst>
              <a:ext uri="{FF2B5EF4-FFF2-40B4-BE49-F238E27FC236}">
                <a16:creationId xmlns:a16="http://schemas.microsoft.com/office/drawing/2014/main" id="{1B180C03-28FE-4772-B522-EAAF68376F45}"/>
              </a:ext>
            </a:extLst>
          </p:cNvPr>
          <p:cNvSpPr>
            <a:spLocks noGrp="1"/>
          </p:cNvSpPr>
          <p:nvPr>
            <p:ph type="subTitle" idx="1"/>
          </p:nvPr>
        </p:nvSpPr>
        <p:spPr>
          <a:xfrm>
            <a:off x="1371600" y="1772920"/>
            <a:ext cx="6400800" cy="4018280"/>
          </a:xfrm>
        </p:spPr>
        <p:txBody>
          <a:bodyPr>
            <a:noAutofit/>
          </a:bodyPr>
          <a:lstStyle/>
          <a:p>
            <a:pPr>
              <a:spcBef>
                <a:spcPts val="0"/>
              </a:spcBef>
            </a:pPr>
            <a:r>
              <a:rPr lang="en-US" sz="2000" dirty="0"/>
              <a:t>Dwight Harp</a:t>
            </a:r>
          </a:p>
          <a:p>
            <a:pPr>
              <a:spcBef>
                <a:spcPts val="0"/>
              </a:spcBef>
            </a:pPr>
            <a:endParaRPr lang="en-US" sz="2000" dirty="0"/>
          </a:p>
          <a:p>
            <a:pPr>
              <a:spcBef>
                <a:spcPts val="0"/>
              </a:spcBef>
            </a:pPr>
            <a:r>
              <a:rPr lang="en-US" sz="2000" dirty="0"/>
              <a:t>Vice President at</a:t>
            </a:r>
          </a:p>
          <a:p>
            <a:pPr>
              <a:spcBef>
                <a:spcPts val="0"/>
              </a:spcBef>
            </a:pPr>
            <a:r>
              <a:rPr lang="en-US" sz="2000" dirty="0"/>
              <a:t>Foxhole Homes</a:t>
            </a:r>
          </a:p>
          <a:p>
            <a:pPr>
              <a:spcBef>
                <a:spcPts val="0"/>
              </a:spcBef>
            </a:pPr>
            <a:endParaRPr lang="en-US" sz="2000" dirty="0"/>
          </a:p>
          <a:p>
            <a:pPr>
              <a:spcBef>
                <a:spcPts val="0"/>
              </a:spcBef>
            </a:pPr>
            <a:r>
              <a:rPr lang="en-US" sz="2000" dirty="0"/>
              <a:t>foxholehomes@gmail.com</a:t>
            </a:r>
          </a:p>
          <a:p>
            <a:pPr>
              <a:spcBef>
                <a:spcPts val="0"/>
              </a:spcBef>
            </a:pPr>
            <a:r>
              <a:rPr lang="en-US" sz="2000" dirty="0"/>
              <a:t>FOXHOLE.ORG</a:t>
            </a:r>
          </a:p>
          <a:p>
            <a:pPr>
              <a:spcBef>
                <a:spcPts val="0"/>
              </a:spcBef>
            </a:pPr>
            <a:endParaRPr lang="en-US" sz="2000" dirty="0"/>
          </a:p>
          <a:p>
            <a:pPr>
              <a:spcBef>
                <a:spcPts val="0"/>
              </a:spcBef>
            </a:pPr>
            <a:r>
              <a:rPr lang="en-US" sz="2000" dirty="0"/>
              <a:t>Notes &amp; Presentation Slides can be found at:</a:t>
            </a:r>
          </a:p>
          <a:p>
            <a:pPr>
              <a:spcBef>
                <a:spcPts val="0"/>
              </a:spcBef>
            </a:pPr>
            <a:r>
              <a:rPr lang="en-US" sz="2000" dirty="0"/>
              <a:t>Foxhole.org/Media</a:t>
            </a:r>
          </a:p>
        </p:txBody>
      </p:sp>
      <p:pic>
        <p:nvPicPr>
          <p:cNvPr id="2" name="Picture 1">
            <a:extLst>
              <a:ext uri="{FF2B5EF4-FFF2-40B4-BE49-F238E27FC236}">
                <a16:creationId xmlns:a16="http://schemas.microsoft.com/office/drawing/2014/main" id="{D953E2B0-BABB-426E-8BB6-1447A5359DDC}"/>
              </a:ext>
            </a:extLst>
          </p:cNvPr>
          <p:cNvPicPr>
            <a:picLocks noChangeAspect="1"/>
          </p:cNvPicPr>
          <p:nvPr/>
        </p:nvPicPr>
        <p:blipFill>
          <a:blip r:embed="rId3"/>
          <a:stretch>
            <a:fillRect/>
          </a:stretch>
        </p:blipFill>
        <p:spPr>
          <a:xfrm>
            <a:off x="6406432" y="5333960"/>
            <a:ext cx="914479" cy="914479"/>
          </a:xfrm>
          <a:prstGeom prst="rect">
            <a:avLst/>
          </a:prstGeom>
        </p:spPr>
      </p:pic>
      <p:pic>
        <p:nvPicPr>
          <p:cNvPr id="3" name="Picture 2">
            <a:extLst>
              <a:ext uri="{FF2B5EF4-FFF2-40B4-BE49-F238E27FC236}">
                <a16:creationId xmlns:a16="http://schemas.microsoft.com/office/drawing/2014/main" id="{19CF7C9C-CA9B-4A37-B361-64D9A87A2DA0}"/>
              </a:ext>
            </a:extLst>
          </p:cNvPr>
          <p:cNvPicPr>
            <a:picLocks noChangeAspect="1"/>
          </p:cNvPicPr>
          <p:nvPr/>
        </p:nvPicPr>
        <p:blipFill>
          <a:blip r:embed="rId4"/>
          <a:stretch>
            <a:fillRect/>
          </a:stretch>
        </p:blipFill>
        <p:spPr>
          <a:xfrm>
            <a:off x="7540905" y="5333960"/>
            <a:ext cx="914479" cy="914479"/>
          </a:xfrm>
          <a:prstGeom prst="rect">
            <a:avLst/>
          </a:prstGeom>
        </p:spPr>
      </p:pic>
    </p:spTree>
    <p:extLst>
      <p:ext uri="{BB962C8B-B14F-4D97-AF65-F5344CB8AC3E}">
        <p14:creationId xmlns:p14="http://schemas.microsoft.com/office/powerpoint/2010/main" val="1117269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Eras of History</a:t>
            </a:r>
          </a:p>
        </p:txBody>
      </p:sp>
      <p:pic>
        <p:nvPicPr>
          <p:cNvPr id="5" name="Content Placeholder 4" descr="flintstones.jpg"/>
          <p:cNvPicPr>
            <a:picLocks noGrp="1" noChangeAspect="1"/>
          </p:cNvPicPr>
          <p:nvPr>
            <p:ph sz="quarter" idx="13"/>
          </p:nvPr>
        </p:nvPicPr>
        <p:blipFill>
          <a:blip r:embed="rId2" cstate="print"/>
          <a:srcRect l="15557" t="7912" r="5811"/>
          <a:stretch>
            <a:fillRect/>
          </a:stretch>
        </p:blipFill>
        <p:spPr>
          <a:xfrm>
            <a:off x="228600" y="2286000"/>
            <a:ext cx="4038600" cy="3547269"/>
          </a:xfrm>
        </p:spPr>
      </p:pic>
      <p:pic>
        <p:nvPicPr>
          <p:cNvPr id="6" name="Content Placeholder 5" descr="jetsons.jpg"/>
          <p:cNvPicPr>
            <a:picLocks noGrp="1" noChangeAspect="1"/>
          </p:cNvPicPr>
          <p:nvPr>
            <p:ph sz="quarter" idx="14"/>
          </p:nvPr>
        </p:nvPicPr>
        <p:blipFill>
          <a:blip r:embed="rId3"/>
          <a:srcRect l="3584" t="2222" r="13088"/>
          <a:stretch>
            <a:fillRect/>
          </a:stretch>
        </p:blipFill>
        <p:spPr>
          <a:xfrm>
            <a:off x="4419599" y="2286000"/>
            <a:ext cx="4620491" cy="35052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TAPE</a:t>
            </a:r>
          </a:p>
        </p:txBody>
      </p:sp>
      <p:sp>
        <p:nvSpPr>
          <p:cNvPr id="3" name="Content Placeholder 2"/>
          <p:cNvSpPr>
            <a:spLocks noGrp="1"/>
          </p:cNvSpPr>
          <p:nvPr>
            <p:ph sz="quarter" idx="13"/>
          </p:nvPr>
        </p:nvSpPr>
        <p:spPr/>
        <p:txBody>
          <a:bodyPr/>
          <a:lstStyle/>
          <a:p>
            <a:endParaRPr lang="en-US"/>
          </a:p>
        </p:txBody>
      </p:sp>
      <p:sp>
        <p:nvSpPr>
          <p:cNvPr id="4" name="Content Placeholder 3"/>
          <p:cNvSpPr>
            <a:spLocks noGrp="1"/>
          </p:cNvSpPr>
          <p:nvPr>
            <p:ph sz="quarter" idx="14"/>
          </p:nvPr>
        </p:nvSpPr>
        <p:spPr/>
        <p:txBody>
          <a:bodyPr/>
          <a:lstStyle/>
          <a:p>
            <a:endParaRPr lang="en-US"/>
          </a:p>
        </p:txBody>
      </p:sp>
      <p:pic>
        <p:nvPicPr>
          <p:cNvPr id="5" name="Picture 2"/>
          <p:cNvPicPr>
            <a:picLocks noChangeAspect="1" noChangeArrowheads="1"/>
          </p:cNvPicPr>
          <p:nvPr/>
        </p:nvPicPr>
        <p:blipFill>
          <a:blip r:embed="rId2"/>
          <a:srcRect l="5622" t="14505" r="16867" b="3956"/>
          <a:stretch>
            <a:fillRect/>
          </a:stretch>
        </p:blipFill>
        <p:spPr bwMode="auto">
          <a:xfrm>
            <a:off x="533400" y="1752600"/>
            <a:ext cx="8077200" cy="45283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83340" y="-1219200"/>
            <a:ext cx="6777318" cy="898263"/>
          </a:xfrm>
        </p:spPr>
        <p:txBody>
          <a:bodyPr/>
          <a:lstStyle/>
          <a:p>
            <a:r>
              <a:rPr lang="en-US" dirty="0"/>
              <a:t>Disclaimer Slide</a:t>
            </a:r>
          </a:p>
        </p:txBody>
      </p:sp>
      <p:sp>
        <p:nvSpPr>
          <p:cNvPr id="2" name="TextBox 1">
            <a:extLst>
              <a:ext uri="{FF2B5EF4-FFF2-40B4-BE49-F238E27FC236}">
                <a16:creationId xmlns:a16="http://schemas.microsoft.com/office/drawing/2014/main" id="{16C3DF54-66F3-4F2A-8D11-1689EC79848B}"/>
              </a:ext>
            </a:extLst>
          </p:cNvPr>
          <p:cNvSpPr txBox="1"/>
          <p:nvPr/>
        </p:nvSpPr>
        <p:spPr>
          <a:xfrm>
            <a:off x="1086970" y="1690062"/>
            <a:ext cx="6970059" cy="3477875"/>
          </a:xfrm>
          <a:prstGeom prst="rect">
            <a:avLst/>
          </a:prstGeom>
          <a:noFill/>
        </p:spPr>
        <p:txBody>
          <a:bodyPr wrap="square" rtlCol="0">
            <a:spAutoFit/>
          </a:bodyPr>
          <a:lstStyle/>
          <a:p>
            <a:r>
              <a:rPr lang="en-US" sz="2000" dirty="0"/>
              <a:t>Disclaimers:</a:t>
            </a:r>
          </a:p>
          <a:p>
            <a:endParaRPr lang="en-US" sz="2000" dirty="0"/>
          </a:p>
          <a:p>
            <a:r>
              <a:rPr lang="en-US" sz="2000" dirty="0"/>
              <a:t>Foxhole Homes assumes no responsibility or liability for any errors or omissions in the content of this presentation. The information contained herein is provided on an “as is” basis with no guarantees of completeness, accuracy, usefulness or timeliness.</a:t>
            </a:r>
          </a:p>
          <a:p>
            <a:endParaRPr lang="en-US" sz="2000" dirty="0"/>
          </a:p>
          <a:p>
            <a:r>
              <a:rPr lang="en-US" sz="2000" dirty="0"/>
              <a:t>This work is licensed under a Creative Commons Attribution-</a:t>
            </a:r>
            <a:r>
              <a:rPr lang="en-US" sz="2000" dirty="0" err="1"/>
              <a:t>ShareAlike</a:t>
            </a:r>
            <a:r>
              <a:rPr lang="en-US" sz="2000" dirty="0"/>
              <a:t> 4.0 International License. 2019, Foxhole Homes, Inc.</a:t>
            </a:r>
          </a:p>
        </p:txBody>
      </p:sp>
    </p:spTree>
    <p:extLst>
      <p:ext uri="{BB962C8B-B14F-4D97-AF65-F5344CB8AC3E}">
        <p14:creationId xmlns:p14="http://schemas.microsoft.com/office/powerpoint/2010/main" val="595481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Stone the builders rejected </a:t>
            </a:r>
          </a:p>
        </p:txBody>
      </p:sp>
      <p:pic>
        <p:nvPicPr>
          <p:cNvPr id="5" name="Content Placeholder 4" descr="14202745_942521895857683_8142017266051174640_n.jpg"/>
          <p:cNvPicPr>
            <a:picLocks noGrp="1" noChangeAspect="1"/>
          </p:cNvPicPr>
          <p:nvPr>
            <p:ph sz="quarter" idx="13"/>
          </p:nvPr>
        </p:nvPicPr>
        <p:blipFill>
          <a:blip r:embed="rId2"/>
          <a:stretch>
            <a:fillRect/>
          </a:stretch>
        </p:blipFill>
        <p:spPr>
          <a:xfrm>
            <a:off x="990600" y="1981200"/>
            <a:ext cx="7391400" cy="443484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606F-5A7B-4C89-8810-2308D6C44325}"/>
              </a:ext>
            </a:extLst>
          </p:cNvPr>
          <p:cNvSpPr>
            <a:spLocks noGrp="1"/>
          </p:cNvSpPr>
          <p:nvPr>
            <p:ph type="title"/>
          </p:nvPr>
        </p:nvSpPr>
        <p:spPr/>
        <p:txBody>
          <a:bodyPr/>
          <a:lstStyle/>
          <a:p>
            <a:r>
              <a:rPr lang="en-US" dirty="0"/>
              <a:t>Small things matter</a:t>
            </a:r>
          </a:p>
        </p:txBody>
      </p:sp>
      <p:pic>
        <p:nvPicPr>
          <p:cNvPr id="5" name="Picture 4">
            <a:extLst>
              <a:ext uri="{FF2B5EF4-FFF2-40B4-BE49-F238E27FC236}">
                <a16:creationId xmlns:a16="http://schemas.microsoft.com/office/drawing/2014/main" id="{623081BA-D451-4601-B506-0843E344A1E6}"/>
              </a:ext>
            </a:extLst>
          </p:cNvPr>
          <p:cNvPicPr>
            <a:picLocks noChangeAspect="1"/>
          </p:cNvPicPr>
          <p:nvPr/>
        </p:nvPicPr>
        <p:blipFill rotWithShape="1">
          <a:blip r:embed="rId2"/>
          <a:srcRect l="29167" t="15825" r="25147" b="31359"/>
          <a:stretch/>
        </p:blipFill>
        <p:spPr>
          <a:xfrm>
            <a:off x="963180" y="1782096"/>
            <a:ext cx="7495020" cy="4648199"/>
          </a:xfrm>
          <a:prstGeom prst="rect">
            <a:avLst/>
          </a:prstGeom>
        </p:spPr>
      </p:pic>
      <p:sp>
        <p:nvSpPr>
          <p:cNvPr id="6" name="Rectangle 5">
            <a:extLst>
              <a:ext uri="{FF2B5EF4-FFF2-40B4-BE49-F238E27FC236}">
                <a16:creationId xmlns:a16="http://schemas.microsoft.com/office/drawing/2014/main" id="{238DD66C-5EF6-4243-B9C5-33D6680E6913}"/>
              </a:ext>
            </a:extLst>
          </p:cNvPr>
          <p:cNvSpPr/>
          <p:nvPr/>
        </p:nvSpPr>
        <p:spPr>
          <a:xfrm>
            <a:off x="1828800" y="4419600"/>
            <a:ext cx="762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88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83341" y="-1066800"/>
            <a:ext cx="6777318" cy="822064"/>
          </a:xfrm>
        </p:spPr>
        <p:txBody>
          <a:bodyPr/>
          <a:lstStyle/>
          <a:p>
            <a:r>
              <a:rPr lang="en-US" dirty="0"/>
              <a:t>Mission Slide</a:t>
            </a:r>
          </a:p>
        </p:txBody>
      </p:sp>
      <p:sp>
        <p:nvSpPr>
          <p:cNvPr id="5" name="TextBox 4">
            <a:extLst>
              <a:ext uri="{FF2B5EF4-FFF2-40B4-BE49-F238E27FC236}">
                <a16:creationId xmlns:a16="http://schemas.microsoft.com/office/drawing/2014/main" id="{18699B01-62DB-4BC7-B5E9-981FAEE10D97}"/>
              </a:ext>
            </a:extLst>
          </p:cNvPr>
          <p:cNvSpPr txBox="1"/>
          <p:nvPr/>
        </p:nvSpPr>
        <p:spPr>
          <a:xfrm>
            <a:off x="1183341" y="1884172"/>
            <a:ext cx="6777318" cy="3046988"/>
          </a:xfrm>
          <a:prstGeom prst="rect">
            <a:avLst/>
          </a:prstGeom>
          <a:noFill/>
        </p:spPr>
        <p:txBody>
          <a:bodyPr wrap="square" rtlCol="0">
            <a:spAutoFit/>
          </a:bodyPr>
          <a:lstStyle/>
          <a:p>
            <a:pPr algn="ctr"/>
            <a:r>
              <a:rPr lang="en-US" sz="4800" dirty="0">
                <a:effectLst>
                  <a:outerShdw blurRad="38100" dist="38100" dir="2700000" algn="tl">
                    <a:srgbClr val="000000">
                      <a:alpha val="43137"/>
                    </a:srgbClr>
                  </a:outerShdw>
                </a:effectLst>
              </a:rPr>
              <a:t>Our Mission:</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Sustainable Housing and Community for Veterans In Need.</a:t>
            </a:r>
          </a:p>
        </p:txBody>
      </p:sp>
    </p:spTree>
    <p:extLst>
      <p:ext uri="{BB962C8B-B14F-4D97-AF65-F5344CB8AC3E}">
        <p14:creationId xmlns:p14="http://schemas.microsoft.com/office/powerpoint/2010/main" val="2374745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EE7F7F-8198-4314-A03E-8916E6DC30EE}"/>
              </a:ext>
            </a:extLst>
          </p:cNvPr>
          <p:cNvSpPr>
            <a:spLocks noGrp="1"/>
          </p:cNvSpPr>
          <p:nvPr>
            <p:ph idx="1"/>
          </p:nvPr>
        </p:nvSpPr>
        <p:spPr/>
        <p:txBody>
          <a:bodyPr/>
          <a:lstStyle/>
          <a:p>
            <a:pPr marL="0" indent="0">
              <a:buNone/>
            </a:pPr>
            <a:r>
              <a:rPr lang="en-US" dirty="0"/>
              <a:t>- Over 40,000 veterans are homeless on any given night.</a:t>
            </a:r>
          </a:p>
          <a:p>
            <a:pPr marL="0" indent="0">
              <a:buNone/>
            </a:pPr>
            <a:r>
              <a:rPr lang="en-US" dirty="0"/>
              <a:t>- 2/3rds of homeless veterans served at least 3 years.</a:t>
            </a:r>
          </a:p>
          <a:p>
            <a:pPr marL="0" indent="0">
              <a:buNone/>
            </a:pPr>
            <a:r>
              <a:rPr lang="en-US" dirty="0"/>
              <a:t>- Homeless veterans are younger than average. 50% are under age 50.</a:t>
            </a:r>
          </a:p>
          <a:p>
            <a:pPr marL="0" indent="0">
              <a:buNone/>
            </a:pPr>
            <a:r>
              <a:rPr lang="en-US" dirty="0"/>
              <a:t>- Homelessness among veterans commonly co-occurring with chronic illness/disability, PTSD &amp; substance abuse.</a:t>
            </a:r>
          </a:p>
          <a:p>
            <a:pPr marL="0" indent="0">
              <a:buNone/>
            </a:pPr>
            <a:endParaRPr lang="en-US" dirty="0"/>
          </a:p>
          <a:p>
            <a:pPr marL="0" indent="0">
              <a:buNone/>
            </a:pPr>
            <a:endParaRPr lang="en-US" dirty="0"/>
          </a:p>
          <a:p>
            <a:pPr marL="0" indent="0">
              <a:buNone/>
            </a:pPr>
            <a:endParaRPr lang="en-US" dirty="0"/>
          </a:p>
          <a:p>
            <a:pPr marL="0" indent="0">
              <a:buNone/>
            </a:pPr>
            <a:r>
              <a:rPr lang="en-US" sz="1600" dirty="0"/>
              <a:t>(data from National Coalition for Homeless Veterans, &lt;nchv.org&gt;, Jan 2019)</a:t>
            </a:r>
          </a:p>
        </p:txBody>
      </p:sp>
      <p:sp>
        <p:nvSpPr>
          <p:cNvPr id="3" name="Title 2">
            <a:extLst>
              <a:ext uri="{FF2B5EF4-FFF2-40B4-BE49-F238E27FC236}">
                <a16:creationId xmlns:a16="http://schemas.microsoft.com/office/drawing/2014/main" id="{CC8447E9-5B04-4385-9C79-DC830FF92C95}"/>
              </a:ext>
            </a:extLst>
          </p:cNvPr>
          <p:cNvSpPr>
            <a:spLocks noGrp="1"/>
          </p:cNvSpPr>
          <p:nvPr>
            <p:ph type="title"/>
          </p:nvPr>
        </p:nvSpPr>
        <p:spPr/>
        <p:txBody>
          <a:bodyPr/>
          <a:lstStyle/>
          <a:p>
            <a:r>
              <a:rPr lang="en-US" dirty="0"/>
              <a:t>…for Veterans in Need.</a:t>
            </a:r>
          </a:p>
        </p:txBody>
      </p:sp>
    </p:spTree>
    <p:extLst>
      <p:ext uri="{BB962C8B-B14F-4D97-AF65-F5344CB8AC3E}">
        <p14:creationId xmlns:p14="http://schemas.microsoft.com/office/powerpoint/2010/main" val="183827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3176" y="381000"/>
            <a:ext cx="5187247" cy="3870173"/>
          </a:xfrm>
        </p:spPr>
      </p:pic>
      <p:sp>
        <p:nvSpPr>
          <p:cNvPr id="3" name="Title 2"/>
          <p:cNvSpPr>
            <a:spLocks noGrp="1"/>
          </p:cNvSpPr>
          <p:nvPr>
            <p:ph type="title"/>
          </p:nvPr>
        </p:nvSpPr>
        <p:spPr>
          <a:xfrm>
            <a:off x="762000" y="4251172"/>
            <a:ext cx="7772400" cy="2378227"/>
          </a:xfrm>
        </p:spPr>
        <p:txBody>
          <a:bodyPr/>
          <a:lstStyle/>
          <a:p>
            <a:r>
              <a:rPr lang="en-US" sz="2800" dirty="0"/>
              <a:t>They shall all sit under their own vines and under their own fig trees, and no one shall make them afraid. – Micah 4:4</a:t>
            </a:r>
            <a:br>
              <a:rPr lang="en-US" sz="2800" dirty="0"/>
            </a:br>
            <a:endParaRPr lang="en-US" sz="2800" u="sng"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slowsHierarchyOfNeeds.svg.png"/>
          <p:cNvPicPr>
            <a:picLocks noGrp="1" noChangeAspect="1"/>
          </p:cNvPicPr>
          <p:nvPr>
            <p:ph idx="1"/>
          </p:nvPr>
        </p:nvPicPr>
        <p:blipFill>
          <a:blip r:embed="rId2"/>
          <a:stretch>
            <a:fillRect/>
          </a:stretch>
        </p:blipFill>
        <p:spPr>
          <a:xfrm>
            <a:off x="874944" y="1066800"/>
            <a:ext cx="7652333" cy="5410200"/>
          </a:xfrm>
        </p:spPr>
      </p:pic>
      <p:sp>
        <p:nvSpPr>
          <p:cNvPr id="3" name="Title 2"/>
          <p:cNvSpPr>
            <a:spLocks noGrp="1"/>
          </p:cNvSpPr>
          <p:nvPr>
            <p:ph type="title"/>
          </p:nvPr>
        </p:nvSpPr>
        <p:spPr/>
        <p:txBody>
          <a:bodyPr/>
          <a:lstStyle/>
          <a:p>
            <a:r>
              <a:rPr lang="en-US" dirty="0"/>
              <a:t>Maslow’s Hierarchy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 Sustainable Housing &amp; Community</a:t>
            </a:r>
          </a:p>
        </p:txBody>
      </p:sp>
      <p:pic>
        <p:nvPicPr>
          <p:cNvPr id="7" name="Content Placeholder 6">
            <a:extLst>
              <a:ext uri="{FF2B5EF4-FFF2-40B4-BE49-F238E27FC236}">
                <a16:creationId xmlns:a16="http://schemas.microsoft.com/office/drawing/2014/main" id="{4DEAF4F1-8DCB-4580-B3D7-F24DF1FD39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812" y="1485305"/>
            <a:ext cx="8334375" cy="3125390"/>
          </a:xfrm>
        </p:spPr>
      </p:pic>
      <p:sp>
        <p:nvSpPr>
          <p:cNvPr id="9" name="Rectangle 8">
            <a:extLst>
              <a:ext uri="{FF2B5EF4-FFF2-40B4-BE49-F238E27FC236}">
                <a16:creationId xmlns:a16="http://schemas.microsoft.com/office/drawing/2014/main" id="{BA4900E4-5869-4CAB-99CC-21FF74ACA721}"/>
              </a:ext>
            </a:extLst>
          </p:cNvPr>
          <p:cNvSpPr/>
          <p:nvPr/>
        </p:nvSpPr>
        <p:spPr>
          <a:xfrm>
            <a:off x="1866899" y="4889350"/>
            <a:ext cx="5410200" cy="1938992"/>
          </a:xfrm>
          <a:prstGeom prst="rect">
            <a:avLst/>
          </a:prstGeom>
        </p:spPr>
        <p:txBody>
          <a:bodyPr wrap="square">
            <a:spAutoFit/>
          </a:bodyPr>
          <a:lstStyle/>
          <a:p>
            <a:pPr algn="ctr"/>
            <a:r>
              <a:rPr lang="en-US" sz="2000" dirty="0"/>
              <a:t>6 Self-Sustainable Design Goals: food, water, energy, comfort, wastewater, refuse</a:t>
            </a:r>
          </a:p>
          <a:p>
            <a:pPr algn="ctr"/>
            <a:endParaRPr lang="en-US" sz="2000" dirty="0"/>
          </a:p>
          <a:p>
            <a:pPr algn="ctr"/>
            <a:r>
              <a:rPr lang="en-US" sz="2000" dirty="0"/>
              <a:t>Why? Self-Sufficiency &amp;</a:t>
            </a:r>
          </a:p>
          <a:p>
            <a:pPr algn="ctr"/>
            <a:r>
              <a:rPr lang="en-US" sz="2000" dirty="0"/>
              <a:t>Reduced Cost of Living</a:t>
            </a:r>
          </a:p>
          <a:p>
            <a:endParaRPr lang="en-US" sz="2000" dirty="0"/>
          </a:p>
        </p:txBody>
      </p:sp>
    </p:spTree>
    <p:extLst>
      <p:ext uri="{BB962C8B-B14F-4D97-AF65-F5344CB8AC3E}">
        <p14:creationId xmlns:p14="http://schemas.microsoft.com/office/powerpoint/2010/main" val="90099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EE7F7F-8198-4314-A03E-8916E6DC30EE}"/>
              </a:ext>
            </a:extLst>
          </p:cNvPr>
          <p:cNvSpPr>
            <a:spLocks noGrp="1"/>
          </p:cNvSpPr>
          <p:nvPr>
            <p:ph idx="1"/>
          </p:nvPr>
        </p:nvSpPr>
        <p:spPr/>
        <p:txBody>
          <a:bodyPr/>
          <a:lstStyle/>
          <a:p>
            <a:r>
              <a:rPr lang="en-US" dirty="0"/>
              <a:t>A local nonprofit (501c3) founded in 2016</a:t>
            </a:r>
          </a:p>
          <a:p>
            <a:r>
              <a:rPr lang="en-US" dirty="0"/>
              <a:t>Modelled after veterans’ and homeless services organizations</a:t>
            </a:r>
          </a:p>
          <a:p>
            <a:r>
              <a:rPr lang="en-US" dirty="0"/>
              <a:t>100% donor funded: Partnered with Holloman AFB, Big Give, NMSU-A, 100WWC, Alamogordo </a:t>
            </a:r>
            <a:r>
              <a:rPr lang="en-US" dirty="0" err="1"/>
              <a:t>CoC</a:t>
            </a:r>
            <a:endParaRPr lang="en-US" dirty="0"/>
          </a:p>
          <a:p>
            <a:r>
              <a:rPr lang="en-US" dirty="0"/>
              <a:t>All-volunteer organization: Volunteers from active &amp; retired military, 704th Test Group, Rotary clubs, Aggies Without Limits, Alamogordo &amp; beyond</a:t>
            </a:r>
          </a:p>
          <a:p>
            <a:r>
              <a:rPr lang="en-US" dirty="0"/>
              <a:t>Technical Support: NMSU, 704</a:t>
            </a:r>
            <a:r>
              <a:rPr lang="en-US" baseline="30000" dirty="0"/>
              <a:t>th</a:t>
            </a:r>
            <a:r>
              <a:rPr lang="en-US" dirty="0"/>
              <a:t> Test Group, Aggies Without Limits, Alamogordo HS Robotics Team</a:t>
            </a:r>
          </a:p>
        </p:txBody>
      </p:sp>
      <p:sp>
        <p:nvSpPr>
          <p:cNvPr id="3" name="Title 2">
            <a:extLst>
              <a:ext uri="{FF2B5EF4-FFF2-40B4-BE49-F238E27FC236}">
                <a16:creationId xmlns:a16="http://schemas.microsoft.com/office/drawing/2014/main" id="{CC8447E9-5B04-4385-9C79-DC830FF92C95}"/>
              </a:ext>
            </a:extLst>
          </p:cNvPr>
          <p:cNvSpPr>
            <a:spLocks noGrp="1"/>
          </p:cNvSpPr>
          <p:nvPr>
            <p:ph type="title"/>
          </p:nvPr>
        </p:nvSpPr>
        <p:spPr/>
        <p:txBody>
          <a:bodyPr/>
          <a:lstStyle/>
          <a:p>
            <a:r>
              <a:rPr lang="en-US" dirty="0"/>
              <a:t>Who We Are</a:t>
            </a:r>
          </a:p>
        </p:txBody>
      </p:sp>
    </p:spTree>
    <p:extLst>
      <p:ext uri="{BB962C8B-B14F-4D97-AF65-F5344CB8AC3E}">
        <p14:creationId xmlns:p14="http://schemas.microsoft.com/office/powerpoint/2010/main" val="2317592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B503F9D-E155-4D7F-B704-EF2A22537D91}"/>
              </a:ext>
            </a:extLst>
          </p:cNvPr>
          <p:cNvSpPr>
            <a:spLocks noGrp="1"/>
          </p:cNvSpPr>
          <p:nvPr>
            <p:ph idx="1"/>
          </p:nvPr>
        </p:nvSpPr>
        <p:spPr>
          <a:xfrm>
            <a:off x="699246" y="4953000"/>
            <a:ext cx="7745505" cy="1630362"/>
          </a:xfrm>
        </p:spPr>
        <p:txBody>
          <a:bodyPr/>
          <a:lstStyle/>
          <a:p>
            <a:r>
              <a:rPr lang="en-US" dirty="0"/>
              <a:t>Land purchase (100% donor funded!)</a:t>
            </a:r>
          </a:p>
          <a:p>
            <a:r>
              <a:rPr lang="en-US" dirty="0"/>
              <a:t>Materials Yard built</a:t>
            </a:r>
          </a:p>
          <a:p>
            <a:r>
              <a:rPr lang="en-US" dirty="0"/>
              <a:t>First permitted tire bale dwelling design in NM</a:t>
            </a:r>
          </a:p>
        </p:txBody>
      </p:sp>
      <p:pic>
        <p:nvPicPr>
          <p:cNvPr id="3" name="Picture 2">
            <a:extLst>
              <a:ext uri="{FF2B5EF4-FFF2-40B4-BE49-F238E27FC236}">
                <a16:creationId xmlns:a16="http://schemas.microsoft.com/office/drawing/2014/main" id="{EEDAEEB6-8D29-4253-8350-9715DE2C7B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8" y="998041"/>
            <a:ext cx="5486400" cy="3657600"/>
          </a:xfrm>
          <a:prstGeom prst="rect">
            <a:avLst/>
          </a:prstGeom>
        </p:spPr>
      </p:pic>
      <p:sp>
        <p:nvSpPr>
          <p:cNvPr id="2" name="TextBox 1">
            <a:extLst>
              <a:ext uri="{FF2B5EF4-FFF2-40B4-BE49-F238E27FC236}">
                <a16:creationId xmlns:a16="http://schemas.microsoft.com/office/drawing/2014/main" id="{62754E5E-E968-4DA4-95AE-51799A7C65F9}"/>
              </a:ext>
            </a:extLst>
          </p:cNvPr>
          <p:cNvSpPr txBox="1"/>
          <p:nvPr/>
        </p:nvSpPr>
        <p:spPr>
          <a:xfrm>
            <a:off x="1523999" y="228600"/>
            <a:ext cx="6019801" cy="769441"/>
          </a:xfrm>
          <a:prstGeom prst="rect">
            <a:avLst/>
          </a:prstGeom>
          <a:noFill/>
        </p:spPr>
        <p:txBody>
          <a:bodyPr wrap="square" rtlCol="0">
            <a:spAutoFit/>
          </a:bodyPr>
          <a:lstStyle/>
          <a:p>
            <a:pPr algn="ctr"/>
            <a:r>
              <a:rPr lang="en-US" sz="4400" dirty="0">
                <a:solidFill>
                  <a:schemeClr val="tx2"/>
                </a:solidFill>
                <a:latin typeface="Times New Roman" panose="02020603050405020304" pitchFamily="18" charset="0"/>
                <a:cs typeface="Times New Roman" panose="02020603050405020304" pitchFamily="18" charset="0"/>
              </a:rPr>
              <a:t>2018 Successes</a:t>
            </a:r>
          </a:p>
        </p:txBody>
      </p:sp>
    </p:spTree>
    <p:extLst>
      <p:ext uri="{BB962C8B-B14F-4D97-AF65-F5344CB8AC3E}">
        <p14:creationId xmlns:p14="http://schemas.microsoft.com/office/powerpoint/2010/main" val="28568178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Custom 4">
      <a:dk1>
        <a:sysClr val="windowText" lastClr="000000"/>
      </a:dk1>
      <a:lt1>
        <a:sysClr val="window" lastClr="FFFFFF"/>
      </a:lt1>
      <a:dk2>
        <a:srgbClr val="664515"/>
      </a:dk2>
      <a:lt2>
        <a:srgbClr val="E6C28D"/>
      </a:lt2>
      <a:accent1>
        <a:srgbClr val="873624"/>
      </a:accent1>
      <a:accent2>
        <a:srgbClr val="D6862D"/>
      </a:accent2>
      <a:accent3>
        <a:srgbClr val="D0BE40"/>
      </a:accent3>
      <a:accent4>
        <a:srgbClr val="877F6C"/>
      </a:accent4>
      <a:accent5>
        <a:srgbClr val="972109"/>
      </a:accent5>
      <a:accent6>
        <a:srgbClr val="DAA454"/>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44516</TotalTime>
  <Words>586</Words>
  <Application>Microsoft Office PowerPoint</Application>
  <PresentationFormat>On-screen Show (4:3)</PresentationFormat>
  <Paragraphs>88</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Book Antiqua</vt:lpstr>
      <vt:lpstr>Calibri</vt:lpstr>
      <vt:lpstr>Times New Roman</vt:lpstr>
      <vt:lpstr>Wingdings</vt:lpstr>
      <vt:lpstr>Hardcover</vt:lpstr>
      <vt:lpstr>Title Slide</vt:lpstr>
      <vt:lpstr>Disclaimer Slide</vt:lpstr>
      <vt:lpstr>Mission Slide</vt:lpstr>
      <vt:lpstr>…for Veterans in Need.</vt:lpstr>
      <vt:lpstr>They shall all sit under their own vines and under their own fig trees, and no one shall make them afraid. – Micah 4:4 </vt:lpstr>
      <vt:lpstr>Maslow’s Hierarchy</vt:lpstr>
      <vt:lpstr>= Sustainable Housing &amp; Community</vt:lpstr>
      <vt:lpstr>Who We Are</vt:lpstr>
      <vt:lpstr>PowerPoint Presentation</vt:lpstr>
      <vt:lpstr>2019 Objectives</vt:lpstr>
      <vt:lpstr>PowerPoint Presentation</vt:lpstr>
      <vt:lpstr>“How can I help?”</vt:lpstr>
      <vt:lpstr>PowerPoint Presentation</vt:lpstr>
      <vt:lpstr>PowerPoint Presentation</vt:lpstr>
      <vt:lpstr>Influences &amp; Ideas</vt:lpstr>
      <vt:lpstr>Synergies</vt:lpstr>
      <vt:lpstr>(do not use this slide yet) Contact Information</vt:lpstr>
      <vt:lpstr>4 Eras of History</vt:lpstr>
      <vt:lpstr>TAPE</vt:lpstr>
      <vt:lpstr>The Stone the builders rejected </vt:lpstr>
      <vt:lpstr>Small things matter</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Darron J CTR USAF ACC 49 WG/RCC</dc:creator>
  <cp:lastModifiedBy>Stanley Yuen</cp:lastModifiedBy>
  <cp:revision>91</cp:revision>
  <dcterms:created xsi:type="dcterms:W3CDTF">2015-10-16T17:08:38Z</dcterms:created>
  <dcterms:modified xsi:type="dcterms:W3CDTF">2019-06-10T19:14:39Z</dcterms:modified>
</cp:coreProperties>
</file>